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72" r:id="rId3"/>
    <p:sldId id="271" r:id="rId4"/>
    <p:sldId id="262" r:id="rId5"/>
    <p:sldId id="263" r:id="rId6"/>
    <p:sldId id="268" r:id="rId7"/>
    <p:sldId id="266" r:id="rId8"/>
    <p:sldId id="269" r:id="rId9"/>
    <p:sldId id="264" r:id="rId10"/>
    <p:sldId id="265" r:id="rId11"/>
    <p:sldId id="270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000" autoAdjust="0"/>
  </p:normalViewPr>
  <p:slideViewPr>
    <p:cSldViewPr snapToGrid="0">
      <p:cViewPr varScale="1">
        <p:scale>
          <a:sx n="79" d="100"/>
          <a:sy n="79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1A2DC-5DF1-4CA3-BD5C-70F5CF56356F}" type="datetimeFigureOut">
              <a:rPr lang="en-IE" smtClean="0"/>
              <a:t>11/12/2019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r"/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026C-895E-4342-BCF4-E8DFB3A0043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88896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E9B47-A8D8-4DAA-9720-925855D9986F}" type="datetimeFigureOut">
              <a:rPr lang="en-IE" smtClean="0"/>
              <a:t>11/12/2019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12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10C49-3A9D-4153-B471-2C0BC5CDE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628736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10C49-3A9D-4153-B471-2C0BC5CDE383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38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5027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10C49-3A9D-4153-B471-2C0BC5CDE383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109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10C49-3A9D-4153-B471-2C0BC5CDE383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55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10C49-3A9D-4153-B471-2C0BC5CDE383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60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019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9279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964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92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3335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2288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272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en-US" smtClean="0"/>
              <a:t>Central Bank of Ireland - RESTRICTED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0C49-3A9D-4153-B471-2C0BC5CDE383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0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5645" y="4876641"/>
            <a:ext cx="10325316" cy="535215"/>
          </a:xfrm>
        </p:spPr>
        <p:txBody>
          <a:bodyPr>
            <a:noAutofit/>
          </a:bodyPr>
          <a:lstStyle>
            <a:lvl1pPr algn="l">
              <a:defRPr sz="325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45645" y="5411856"/>
            <a:ext cx="6035484" cy="53219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984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2" name="Picture 11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21" y="477763"/>
            <a:ext cx="3098431" cy="71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46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81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B_logo_2017_proces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150" y="1155095"/>
            <a:ext cx="9857082" cy="5352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823402" y="1828572"/>
            <a:ext cx="9835076" cy="37485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059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5" name="Picture 4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7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976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976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4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58779"/>
            <a:ext cx="10515600" cy="6319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182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18209"/>
          </a:xfrm>
        </p:spPr>
        <p:txBody>
          <a:bodyPr/>
          <a:lstStyle>
            <a:lvl1pPr>
              <a:defRPr/>
            </a:lvl1pPr>
            <a:lvl2pPr marL="576026" indent="-285750">
              <a:buFont typeface="Arial" panose="020B0604020202020204" pitchFamily="34" charset="0"/>
              <a:buChar char="•"/>
              <a:defRPr/>
            </a:lvl2pPr>
            <a:lvl3pPr marL="866302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2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1856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6" name="Picture 5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93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192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493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6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79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094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99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 descr="CB_logo_2017_proces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3" y="5960664"/>
            <a:ext cx="2275411" cy="52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5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150" y="1155095"/>
            <a:ext cx="9857082" cy="5352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838150" y="1825374"/>
            <a:ext cx="9857082" cy="353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  <a:endParaRPr lang="en-IE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690818" y="1"/>
            <a:ext cx="417311" cy="30684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08DC3BDA-AD5D-4134-8DD4-EBD7D4255B84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03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79" r:id="rId4"/>
    <p:sldLayoutId id="2147483672" r:id="rId5"/>
    <p:sldLayoutId id="2147483681" r:id="rId6"/>
    <p:sldLayoutId id="2147483675" r:id="rId7"/>
    <p:sldLayoutId id="2147483677" r:id="rId8"/>
    <p:sldLayoutId id="2147483683" r:id="rId9"/>
    <p:sldLayoutId id="2147483678" r:id="rId10"/>
  </p:sldLayoutIdLst>
  <p:timing>
    <p:tnLst>
      <p:par>
        <p:cTn id="1" dur="indefinite" restart="never" nodeType="tmRoot"/>
      </p:par>
    </p:tnLst>
  </p:timing>
  <p:hf hdr="0" dt="0"/>
  <p:txStyles>
    <p:titleStyle>
      <a:lvl1pPr eaLnBrk="1" hangingPunct="1">
        <a:defRPr sz="2984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1423" indent="-181423" eaLnBrk="1" hangingPunct="1">
        <a:lnSpc>
          <a:spcPct val="150000"/>
        </a:lnSpc>
        <a:buClr>
          <a:schemeClr val="accent2"/>
        </a:buClr>
        <a:buFont typeface="Wingdings" panose="05000000000000000000" pitchFamily="2" charset="2"/>
        <a:buChar char=""/>
        <a:defRPr sz="1524">
          <a:solidFill>
            <a:schemeClr val="bg2"/>
          </a:solidFill>
          <a:latin typeface="+mn-lt"/>
          <a:ea typeface="+mn-ea"/>
          <a:cs typeface="+mn-cs"/>
        </a:defRPr>
      </a:lvl1pPr>
      <a:lvl2pPr marL="471699" indent="-181423" eaLnBrk="1" hangingPunct="1">
        <a:lnSpc>
          <a:spcPct val="150000"/>
        </a:lnSpc>
        <a:buClr>
          <a:schemeClr val="accent2"/>
        </a:buClr>
        <a:buFont typeface="Wingdings" panose="05000000000000000000" pitchFamily="2" charset="2"/>
        <a:buChar char=""/>
        <a:defRPr sz="1524">
          <a:solidFill>
            <a:schemeClr val="bg2"/>
          </a:solidFill>
          <a:latin typeface="+mn-lt"/>
          <a:ea typeface="+mn-ea"/>
          <a:cs typeface="+mn-cs"/>
        </a:defRPr>
      </a:lvl2pPr>
      <a:lvl3pPr marL="761975" indent="-181423" eaLnBrk="1" hangingPunct="1">
        <a:lnSpc>
          <a:spcPct val="150000"/>
        </a:lnSpc>
        <a:buClr>
          <a:schemeClr val="accent2"/>
        </a:buClr>
        <a:buFont typeface="Wingdings" panose="05000000000000000000" pitchFamily="2" charset="2"/>
        <a:buChar char=""/>
        <a:defRPr sz="1524">
          <a:solidFill>
            <a:schemeClr val="bg2"/>
          </a:solidFill>
          <a:latin typeface="+mn-lt"/>
          <a:ea typeface="+mn-ea"/>
          <a:cs typeface="+mn-cs"/>
        </a:defRPr>
      </a:lvl3pPr>
      <a:lvl4pPr marL="1052252" indent="-181423" eaLnBrk="1" hangingPunct="1">
        <a:lnSpc>
          <a:spcPct val="150000"/>
        </a:lnSpc>
        <a:buClr>
          <a:schemeClr val="accent2"/>
        </a:buClr>
        <a:buFont typeface="Wingdings" panose="05000000000000000000" pitchFamily="2" charset="2"/>
        <a:buChar char=""/>
        <a:defRPr sz="1524">
          <a:solidFill>
            <a:schemeClr val="bg2"/>
          </a:solidFill>
          <a:latin typeface="+mn-lt"/>
          <a:ea typeface="+mn-ea"/>
          <a:cs typeface="+mn-cs"/>
        </a:defRPr>
      </a:lvl4pPr>
      <a:lvl5pPr marL="1342528" indent="-181423" eaLnBrk="1" hangingPunct="1">
        <a:lnSpc>
          <a:spcPct val="150000"/>
        </a:lnSpc>
        <a:buClr>
          <a:schemeClr val="accent2"/>
        </a:buClr>
        <a:buFont typeface="Wingdings" panose="05000000000000000000" pitchFamily="2" charset="2"/>
        <a:buChar char=""/>
        <a:defRPr sz="1524">
          <a:solidFill>
            <a:schemeClr val="bg2"/>
          </a:solidFill>
          <a:latin typeface="+mn-lt"/>
          <a:ea typeface="+mn-ea"/>
          <a:cs typeface="+mn-cs"/>
        </a:defRPr>
      </a:lvl5pPr>
      <a:lvl6pPr marL="1451381" eaLnBrk="1" hangingPunct="1">
        <a:defRPr>
          <a:latin typeface="+mn-lt"/>
          <a:ea typeface="+mn-ea"/>
          <a:cs typeface="+mn-cs"/>
        </a:defRPr>
      </a:lvl6pPr>
      <a:lvl7pPr marL="1741658" eaLnBrk="1" hangingPunct="1">
        <a:defRPr>
          <a:latin typeface="+mn-lt"/>
          <a:ea typeface="+mn-ea"/>
          <a:cs typeface="+mn-cs"/>
        </a:defRPr>
      </a:lvl7pPr>
      <a:lvl8pPr marL="2031934" eaLnBrk="1" hangingPunct="1">
        <a:defRPr>
          <a:latin typeface="+mn-lt"/>
          <a:ea typeface="+mn-ea"/>
          <a:cs typeface="+mn-cs"/>
        </a:defRPr>
      </a:lvl8pPr>
      <a:lvl9pPr marL="232221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90276" eaLnBrk="1" hangingPunct="1">
        <a:defRPr>
          <a:latin typeface="+mn-lt"/>
          <a:ea typeface="+mn-ea"/>
          <a:cs typeface="+mn-cs"/>
        </a:defRPr>
      </a:lvl2pPr>
      <a:lvl3pPr marL="580553" eaLnBrk="1" hangingPunct="1">
        <a:defRPr>
          <a:latin typeface="+mn-lt"/>
          <a:ea typeface="+mn-ea"/>
          <a:cs typeface="+mn-cs"/>
        </a:defRPr>
      </a:lvl3pPr>
      <a:lvl4pPr marL="870829" eaLnBrk="1" hangingPunct="1">
        <a:defRPr>
          <a:latin typeface="+mn-lt"/>
          <a:ea typeface="+mn-ea"/>
          <a:cs typeface="+mn-cs"/>
        </a:defRPr>
      </a:lvl4pPr>
      <a:lvl5pPr marL="1161105" eaLnBrk="1" hangingPunct="1">
        <a:defRPr>
          <a:latin typeface="+mn-lt"/>
          <a:ea typeface="+mn-ea"/>
          <a:cs typeface="+mn-cs"/>
        </a:defRPr>
      </a:lvl5pPr>
      <a:lvl6pPr marL="1451381" eaLnBrk="1" hangingPunct="1">
        <a:defRPr>
          <a:latin typeface="+mn-lt"/>
          <a:ea typeface="+mn-ea"/>
          <a:cs typeface="+mn-cs"/>
        </a:defRPr>
      </a:lvl6pPr>
      <a:lvl7pPr marL="1741658" eaLnBrk="1" hangingPunct="1">
        <a:defRPr>
          <a:latin typeface="+mn-lt"/>
          <a:ea typeface="+mn-ea"/>
          <a:cs typeface="+mn-cs"/>
        </a:defRPr>
      </a:lvl7pPr>
      <a:lvl8pPr marL="2031934" eaLnBrk="1" hangingPunct="1">
        <a:defRPr>
          <a:latin typeface="+mn-lt"/>
          <a:ea typeface="+mn-ea"/>
          <a:cs typeface="+mn-cs"/>
        </a:defRPr>
      </a:lvl8pPr>
      <a:lvl9pPr marL="232221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17223" y="4905737"/>
            <a:ext cx="7743987" cy="535215"/>
          </a:xfrm>
        </p:spPr>
        <p:txBody>
          <a:bodyPr/>
          <a:lstStyle/>
          <a:p>
            <a:pPr algn="ctr"/>
            <a:r>
              <a:rPr lang="en-IE" dirty="0"/>
              <a:t>Irish Retail Payments Forum</a:t>
            </a:r>
          </a:p>
        </p:txBody>
      </p:sp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651000" y="6568301"/>
            <a:ext cx="889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10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– key messages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E" sz="1800" dirty="0" smtClean="0"/>
              <a:t>EBA opinion sets final migration deadline for SCA ecommerce migration as </a:t>
            </a:r>
            <a:r>
              <a:rPr lang="en-IE" sz="1800" b="1" dirty="0" smtClean="0"/>
              <a:t>31 December 2020.</a:t>
            </a:r>
            <a:endParaRPr lang="en-IE" sz="1800" dirty="0" smtClean="0"/>
          </a:p>
          <a:p>
            <a:r>
              <a:rPr lang="en-IE" sz="1800" dirty="0" smtClean="0"/>
              <a:t>Essential to examine how this will impact on payment processes </a:t>
            </a:r>
            <a:endParaRPr lang="en-IE" sz="1800" dirty="0"/>
          </a:p>
          <a:p>
            <a:r>
              <a:rPr lang="en-IE" sz="1800" dirty="0" smtClean="0"/>
              <a:t>Talk to your bank and merchant acquirer as soon as possible to examine pathway to compliance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0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17223" y="4905737"/>
            <a:ext cx="7743987" cy="535215"/>
          </a:xfrm>
        </p:spPr>
        <p:txBody>
          <a:bodyPr/>
          <a:lstStyle/>
          <a:p>
            <a:pPr algn="ctr"/>
            <a:r>
              <a:rPr lang="en-IE" dirty="0"/>
              <a:t>Irish Retail Payments Forum</a:t>
            </a:r>
          </a:p>
        </p:txBody>
      </p:sp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651000" y="6568301"/>
            <a:ext cx="889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55751" y="4869161"/>
            <a:ext cx="7743987" cy="535215"/>
          </a:xfrm>
        </p:spPr>
        <p:txBody>
          <a:bodyPr/>
          <a:lstStyle/>
          <a:p>
            <a:pPr algn="ctr"/>
            <a:r>
              <a:rPr lang="en-IE" dirty="0" smtClean="0"/>
              <a:t>BREXIT</a:t>
            </a:r>
            <a:endParaRPr lang="en-IE" dirty="0"/>
          </a:p>
        </p:txBody>
      </p:sp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651000" y="6568301"/>
            <a:ext cx="889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17223" y="4905737"/>
            <a:ext cx="7743987" cy="535215"/>
          </a:xfrm>
        </p:spPr>
        <p:txBody>
          <a:bodyPr/>
          <a:lstStyle/>
          <a:p>
            <a:pPr algn="ctr"/>
            <a:r>
              <a:rPr lang="en-IE" dirty="0"/>
              <a:t>Irish Retail Payments Forum</a:t>
            </a:r>
          </a:p>
        </p:txBody>
      </p:sp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651000" y="6568301"/>
            <a:ext cx="889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4956051"/>
            <a:ext cx="10325316" cy="535215"/>
          </a:xfrm>
        </p:spPr>
        <p:txBody>
          <a:bodyPr/>
          <a:lstStyle/>
          <a:p>
            <a:r>
              <a:rPr lang="en-IE" dirty="0" smtClean="0"/>
              <a:t>PSD2 – Strong Customer Authentication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5500" y="5614559"/>
            <a:ext cx="7218196" cy="830448"/>
          </a:xfrm>
        </p:spPr>
        <p:txBody>
          <a:bodyPr>
            <a:normAutofit fontScale="92500"/>
          </a:bodyPr>
          <a:lstStyle/>
          <a:p>
            <a:r>
              <a:rPr lang="en-IE" dirty="0" smtClean="0"/>
              <a:t>Barry </a:t>
            </a:r>
            <a:r>
              <a:rPr lang="en-IE" dirty="0" smtClean="0"/>
              <a:t>Harrington – Central Bank of Ireland </a:t>
            </a:r>
            <a:endParaRPr lang="en-IE" dirty="0"/>
          </a:p>
        </p:txBody>
      </p:sp>
      <p:sp>
        <p:nvSpPr>
          <p:cNvPr id="4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IE" sz="1800" dirty="0" smtClean="0"/>
              <a:t>EU Commission developed </a:t>
            </a:r>
            <a:r>
              <a:rPr lang="en-IE" sz="1800" dirty="0"/>
              <a:t>the Directive - Directive 2015/2366/EU (or PSD2</a:t>
            </a:r>
            <a:r>
              <a:rPr lang="en-IE" sz="1800" dirty="0" smtClean="0"/>
              <a:t>)</a:t>
            </a:r>
          </a:p>
          <a:p>
            <a:r>
              <a:rPr lang="en-IE" sz="1800" dirty="0" smtClean="0"/>
              <a:t>PSD2 transposed into Irish national law on  13 January 2018 – Payment Services Regulations (PSR)</a:t>
            </a:r>
          </a:p>
          <a:p>
            <a:r>
              <a:rPr lang="en-IE" sz="1800" dirty="0" smtClean="0"/>
              <a:t>The Regulatory </a:t>
            </a:r>
            <a:r>
              <a:rPr lang="en-IE" sz="1800" dirty="0"/>
              <a:t>T</a:t>
            </a:r>
            <a:r>
              <a:rPr lang="en-IE" sz="1800" dirty="0" smtClean="0"/>
              <a:t>echnical </a:t>
            </a:r>
            <a:r>
              <a:rPr lang="en-IE" sz="1800" dirty="0"/>
              <a:t>S</a:t>
            </a:r>
            <a:r>
              <a:rPr lang="en-IE" sz="1800" dirty="0" smtClean="0"/>
              <a:t>tandards on Strong Customer Authentication (RTS on SCA) entry into force 14 September 2019.</a:t>
            </a:r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Strong Customer Authentication (SCA)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IE" sz="1600" dirty="0" smtClean="0"/>
              <a:t>Full migration to SCA deadline is </a:t>
            </a:r>
            <a:r>
              <a:rPr lang="en-IE" sz="1600" b="1" dirty="0"/>
              <a:t>31 December 2020 </a:t>
            </a:r>
            <a:endParaRPr lang="en-IE" sz="1600" b="1" dirty="0" smtClean="0"/>
          </a:p>
          <a:p>
            <a:r>
              <a:rPr lang="en-IE" sz="1600" dirty="0" smtClean="0"/>
              <a:t>The EBA developed the Regulatory Technical Standards (RTS) on SCA </a:t>
            </a:r>
            <a:endParaRPr lang="en-IE" sz="1600" dirty="0"/>
          </a:p>
          <a:p>
            <a:r>
              <a:rPr lang="en-IE" sz="1600" dirty="0" smtClean="0"/>
              <a:t>It was published in June 2017.</a:t>
            </a:r>
          </a:p>
          <a:p>
            <a:r>
              <a:rPr lang="en-IE" sz="1600" dirty="0" smtClean="0"/>
              <a:t>While PSD2 came into effect </a:t>
            </a:r>
            <a:r>
              <a:rPr lang="en-IE" sz="1600" dirty="0"/>
              <a:t>in </a:t>
            </a:r>
            <a:r>
              <a:rPr lang="en-IE" sz="1600" dirty="0" smtClean="0"/>
              <a:t>January </a:t>
            </a:r>
            <a:r>
              <a:rPr lang="en-IE" sz="1600" dirty="0"/>
              <a:t>2018</a:t>
            </a:r>
            <a:r>
              <a:rPr lang="en-IE" sz="1600" dirty="0" smtClean="0"/>
              <a:t>, </a:t>
            </a:r>
            <a:r>
              <a:rPr lang="en-IE" sz="1600" dirty="0"/>
              <a:t>the </a:t>
            </a:r>
            <a:r>
              <a:rPr lang="en-IE" sz="1600" dirty="0" smtClean="0"/>
              <a:t>effective date of the RTS </a:t>
            </a:r>
            <a:r>
              <a:rPr lang="en-IE" sz="1600" dirty="0"/>
              <a:t>on SCA was deferred until September 14 </a:t>
            </a:r>
            <a:r>
              <a:rPr lang="en-IE" sz="1600" dirty="0" smtClean="0"/>
              <a:t>2019.</a:t>
            </a:r>
          </a:p>
          <a:p>
            <a:r>
              <a:rPr lang="en-IE" sz="1600" dirty="0" smtClean="0"/>
              <a:t>This was </a:t>
            </a:r>
            <a:r>
              <a:rPr lang="en-IE" sz="1600" dirty="0"/>
              <a:t>to allow </a:t>
            </a:r>
            <a:r>
              <a:rPr lang="en-IE" sz="1600" dirty="0" smtClean="0"/>
              <a:t>industry </a:t>
            </a:r>
            <a:r>
              <a:rPr lang="en-IE" sz="1600" dirty="0"/>
              <a:t>more time to </a:t>
            </a:r>
            <a:r>
              <a:rPr lang="en-IE" sz="1600" dirty="0" smtClean="0"/>
              <a:t>prepare for what is a large and complex change.</a:t>
            </a:r>
          </a:p>
          <a:p>
            <a:r>
              <a:rPr lang="en-IE" sz="1600" dirty="0" smtClean="0"/>
              <a:t>The overall </a:t>
            </a:r>
            <a:r>
              <a:rPr lang="en-IE" sz="1600" dirty="0"/>
              <a:t>purpose of SCA is to contribute to reducing fraud for online payments</a:t>
            </a:r>
            <a:r>
              <a:rPr lang="en-IE" sz="1600" dirty="0" smtClean="0"/>
              <a:t>.</a:t>
            </a:r>
          </a:p>
          <a:p>
            <a:r>
              <a:rPr lang="en-IE" sz="1600" dirty="0"/>
              <a:t>SCA is a process that validates the identity of the user of a payment service or of the payment </a:t>
            </a:r>
            <a:r>
              <a:rPr lang="en-IE" sz="1600" dirty="0" smtClean="0"/>
              <a:t>transaction.</a:t>
            </a:r>
          </a:p>
          <a:p>
            <a:r>
              <a:rPr lang="en-IE" sz="1600" dirty="0"/>
              <a:t>B</a:t>
            </a:r>
            <a:r>
              <a:rPr lang="en-IE" sz="1600" dirty="0" smtClean="0"/>
              <a:t>ased </a:t>
            </a:r>
            <a:r>
              <a:rPr lang="en-IE" sz="1600" dirty="0"/>
              <a:t>on the use of a process known as ‘two-factor authentication</a:t>
            </a:r>
            <a:r>
              <a:rPr lang="en-IE" sz="1600" dirty="0" smtClean="0"/>
              <a:t>’.</a:t>
            </a:r>
          </a:p>
          <a:p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endParaRPr lang="en-US" dirty="0" smtClean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5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– How it works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181423" lvl="1">
              <a:lnSpc>
                <a:spcPct val="160000"/>
              </a:lnSpc>
            </a:pPr>
            <a:r>
              <a:rPr lang="en-IE" sz="1500" dirty="0"/>
              <a:t>A payment service provider </a:t>
            </a:r>
            <a:r>
              <a:rPr lang="en-IE" sz="1500" dirty="0" smtClean="0"/>
              <a:t>must </a:t>
            </a:r>
            <a:r>
              <a:rPr lang="en-IE" sz="1500" dirty="0"/>
              <a:t>apply strong customer authentication where a payer -</a:t>
            </a:r>
          </a:p>
          <a:p>
            <a:pPr marL="471699" lvl="2">
              <a:lnSpc>
                <a:spcPct val="160000"/>
              </a:lnSpc>
            </a:pPr>
            <a:r>
              <a:rPr lang="en-IE" sz="1500" dirty="0" smtClean="0"/>
              <a:t> </a:t>
            </a:r>
            <a:r>
              <a:rPr lang="en-IE" sz="1500" dirty="0"/>
              <a:t>accesses its payment account online,</a:t>
            </a:r>
          </a:p>
          <a:p>
            <a:pPr marL="471699" lvl="2">
              <a:lnSpc>
                <a:spcPct val="160000"/>
              </a:lnSpc>
            </a:pPr>
            <a:r>
              <a:rPr lang="en-IE" sz="1500" dirty="0" smtClean="0"/>
              <a:t> </a:t>
            </a:r>
            <a:r>
              <a:rPr lang="en-IE" sz="1500" dirty="0"/>
              <a:t>initiates an electronic payment transaction, or</a:t>
            </a:r>
          </a:p>
          <a:p>
            <a:pPr marL="471699" lvl="2">
              <a:lnSpc>
                <a:spcPct val="160000"/>
              </a:lnSpc>
            </a:pPr>
            <a:r>
              <a:rPr lang="en-IE" sz="1500" dirty="0" smtClean="0"/>
              <a:t> </a:t>
            </a:r>
            <a:r>
              <a:rPr lang="en-IE" sz="1500" dirty="0"/>
              <a:t>carries out any action through a remote channel which may imply a risk of payment fraud or other abuses</a:t>
            </a:r>
            <a:r>
              <a:rPr lang="en-IE" sz="1500" dirty="0" smtClean="0"/>
              <a:t>.</a:t>
            </a:r>
            <a:endParaRPr lang="en-IE" dirty="0" smtClean="0"/>
          </a:p>
          <a:p>
            <a:r>
              <a:rPr lang="en-IE" dirty="0" smtClean="0"/>
              <a:t>Two </a:t>
            </a:r>
            <a:r>
              <a:rPr lang="en-IE" dirty="0"/>
              <a:t>or more elements of the following must be used to validate the user:</a:t>
            </a:r>
          </a:p>
          <a:p>
            <a:pPr lvl="1"/>
            <a:r>
              <a:rPr lang="en-US" dirty="0"/>
              <a:t>knowledge (something only the user knows, e.g. a password or PIN), </a:t>
            </a:r>
          </a:p>
          <a:p>
            <a:pPr lvl="1"/>
            <a:r>
              <a:rPr lang="en-US" dirty="0"/>
              <a:t>possession (something only the user possesses, e.g., authentication code generating device), </a:t>
            </a:r>
          </a:p>
          <a:p>
            <a:pPr lvl="1"/>
            <a:r>
              <a:rPr lang="en-US" dirty="0"/>
              <a:t>inherence (something only the user is, e.g., fingerprint or voice recognition). </a:t>
            </a:r>
          </a:p>
          <a:p>
            <a:pPr marL="181423" lvl="1"/>
            <a:r>
              <a:rPr lang="en-IE" sz="1500" dirty="0"/>
              <a:t>Plus for remote (primarily online) transactions a unique authentication code which dynamically links the transaction to a specific payee and a specific amount must also </a:t>
            </a:r>
            <a:r>
              <a:rPr lang="en-IE" sz="1500" dirty="0" smtClean="0"/>
              <a:t>apply</a:t>
            </a:r>
            <a:endParaRPr lang="en-US" sz="1500" dirty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6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– Implementation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23402" y="1828572"/>
            <a:ext cx="9835076" cy="3979561"/>
          </a:xfrm>
        </p:spPr>
        <p:txBody>
          <a:bodyPr>
            <a:normAutofit/>
          </a:bodyPr>
          <a:lstStyle/>
          <a:p>
            <a:r>
              <a:rPr lang="en-IE" dirty="0" smtClean="0"/>
              <a:t>SCA will be applied for online transactions (e-commerce). The RTS, when published in 2017, was deliberately vague on what exactly would qualify as an element of SCA, as it had to be seen as technologically neutral.</a:t>
            </a:r>
          </a:p>
          <a:p>
            <a:r>
              <a:rPr lang="en-IE" dirty="0" smtClean="0"/>
              <a:t>However, this led to a lot of market uncertainty in how to prepare for SCA and the Sep 14 deadline</a:t>
            </a:r>
            <a:endParaRPr lang="en-IE" dirty="0"/>
          </a:p>
          <a:p>
            <a:r>
              <a:rPr lang="en-IE" dirty="0" smtClean="0"/>
              <a:t>The EBA released an Opinion in June 2019</a:t>
            </a:r>
            <a:r>
              <a:rPr lang="en-IE" b="1" dirty="0" smtClean="0"/>
              <a:t>, </a:t>
            </a:r>
            <a:r>
              <a:rPr lang="en-IE" dirty="0" smtClean="0"/>
              <a:t>3 months before the SCA deadline, outlining this information, meaning the solution the Irish market, and many others, had been working towards would not be SCA compliant. </a:t>
            </a:r>
          </a:p>
          <a:p>
            <a:r>
              <a:rPr lang="en-IE" sz="1600" b="1" dirty="0"/>
              <a:t>The EBA released an Opinion in October 2019 setting 31 December 2020 as the revised deadline for migration.</a:t>
            </a:r>
          </a:p>
          <a:p>
            <a:r>
              <a:rPr lang="en-IE" dirty="0"/>
              <a:t>Migration plans are required to be submitted by issuing and acquiring PSPs by 31 December 2019.</a:t>
            </a:r>
          </a:p>
          <a:p>
            <a:r>
              <a:rPr lang="en-IE" dirty="0"/>
              <a:t>National Competent Authorities require issuing and acquiring PSPs to have completed their migration plans by 31 December 2020.</a:t>
            </a:r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7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– Migration planning 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23402" y="1828572"/>
            <a:ext cx="9835076" cy="3979561"/>
          </a:xfrm>
        </p:spPr>
        <p:txBody>
          <a:bodyPr>
            <a:normAutofit/>
          </a:bodyPr>
          <a:lstStyle/>
          <a:p>
            <a:r>
              <a:rPr lang="en-IE" dirty="0" smtClean="0"/>
              <a:t>EBA opinion and migration planning requires PSPs to </a:t>
            </a:r>
          </a:p>
          <a:p>
            <a:pPr lvl="1"/>
            <a:r>
              <a:rPr lang="en-IE" dirty="0"/>
              <a:t>I</a:t>
            </a:r>
            <a:r>
              <a:rPr lang="en-IE" dirty="0" smtClean="0"/>
              <a:t>dentify </a:t>
            </a:r>
            <a:r>
              <a:rPr lang="en-IE" dirty="0"/>
              <a:t>the SCA-compliant authentication </a:t>
            </a:r>
            <a:r>
              <a:rPr lang="en-IE" dirty="0" smtClean="0"/>
              <a:t>approaches</a:t>
            </a:r>
          </a:p>
          <a:p>
            <a:pPr lvl="1"/>
            <a:r>
              <a:rPr lang="en-IE" dirty="0"/>
              <a:t>Identify what SCA exemptions do you intend offering</a:t>
            </a:r>
          </a:p>
          <a:p>
            <a:pPr lvl="1"/>
            <a:r>
              <a:rPr lang="en-IE" dirty="0"/>
              <a:t>Explain how users will be enrolled into these authentication approaches</a:t>
            </a:r>
          </a:p>
          <a:p>
            <a:pPr lvl="1"/>
            <a:r>
              <a:rPr lang="en-IE" dirty="0"/>
              <a:t>Inform PSUs about the SCA-compliant authentication approaches</a:t>
            </a:r>
          </a:p>
          <a:p>
            <a:pPr lvl="1"/>
            <a:r>
              <a:rPr lang="en-IE" dirty="0"/>
              <a:t>Inform PSUs what exemptions will be utilised</a:t>
            </a:r>
          </a:p>
          <a:p>
            <a:pPr lvl="1"/>
            <a:r>
              <a:rPr lang="en-IE" dirty="0"/>
              <a:t>Establish educational campaigns as needed</a:t>
            </a:r>
          </a:p>
          <a:p>
            <a:pPr lvl="1"/>
            <a:endParaRPr lang="en-IE" sz="1600" dirty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8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– Out of scope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E" dirty="0" smtClean="0"/>
              <a:t>Telephone and paper based transactions</a:t>
            </a:r>
          </a:p>
          <a:p>
            <a:r>
              <a:rPr lang="en-IE" dirty="0" smtClean="0"/>
              <a:t>Payee initiated transactions (Direct Debits) –  SCA required for initial set up if online</a:t>
            </a:r>
          </a:p>
          <a:p>
            <a:r>
              <a:rPr lang="en-IE" dirty="0" smtClean="0"/>
              <a:t>Gift cards</a:t>
            </a:r>
          </a:p>
          <a:p>
            <a:r>
              <a:rPr lang="en-IE" dirty="0" smtClean="0"/>
              <a:t>Outside of EEA transactions</a:t>
            </a:r>
          </a:p>
          <a:p>
            <a:endParaRPr lang="en-IE" dirty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3BDA-AD5D-4134-8DD4-EBD7D4255B84}" type="slidenum">
              <a:rPr lang="en-IE" smtClean="0"/>
              <a:pPr/>
              <a:t>9</a:t>
            </a:fld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SCA - Exemptions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E" dirty="0" smtClean="0"/>
              <a:t>Payment Account Information</a:t>
            </a:r>
          </a:p>
          <a:p>
            <a:r>
              <a:rPr lang="en-IE" dirty="0" smtClean="0"/>
              <a:t>Contactless transactions</a:t>
            </a:r>
          </a:p>
          <a:p>
            <a:r>
              <a:rPr lang="en-IE" dirty="0" smtClean="0"/>
              <a:t>Unattended terminals – Parking/Transport</a:t>
            </a:r>
          </a:p>
          <a:p>
            <a:r>
              <a:rPr lang="en-IE" dirty="0" smtClean="0"/>
              <a:t>Trusted Beneficiaries</a:t>
            </a:r>
          </a:p>
          <a:p>
            <a:r>
              <a:rPr lang="en-IE" dirty="0" smtClean="0"/>
              <a:t>Recurring transactions – Standing orders</a:t>
            </a:r>
          </a:p>
          <a:p>
            <a:r>
              <a:rPr lang="en-IE" dirty="0" smtClean="0"/>
              <a:t>Own account transfers</a:t>
            </a:r>
          </a:p>
          <a:p>
            <a:r>
              <a:rPr lang="en-IE" dirty="0" smtClean="0"/>
              <a:t>Low value payments</a:t>
            </a:r>
          </a:p>
          <a:p>
            <a:r>
              <a:rPr lang="en-IE" dirty="0" smtClean="0"/>
              <a:t>Corporate payments</a:t>
            </a:r>
          </a:p>
          <a:p>
            <a:r>
              <a:rPr lang="en-IE" dirty="0" smtClean="0"/>
              <a:t>Transaction Risk Analysis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568301"/>
            <a:ext cx="1193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 Bank of Ireland - RESTRICTED</a:t>
            </a:r>
            <a:endParaRPr lang="en-I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UNRESTRICT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UNRESTRICTE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PUBL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PUBLI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entral Bank of Ireland - RESTRICTED"/>
</p:tagLst>
</file>

<file path=ppt/theme/theme1.xml><?xml version="1.0" encoding="utf-8"?>
<a:theme xmlns:a="http://schemas.openxmlformats.org/drawingml/2006/main" name="CB_Numbered_Presentation">
  <a:themeElements>
    <a:clrScheme name="CentralBank_MasterColours">
      <a:dk1>
        <a:sysClr val="windowText" lastClr="000000"/>
      </a:dk1>
      <a:lt1>
        <a:sysClr val="window" lastClr="FFFFFF"/>
      </a:lt1>
      <a:dk2>
        <a:srgbClr val="7C477E"/>
      </a:dk2>
      <a:lt2>
        <a:srgbClr val="09506C"/>
      </a:lt2>
      <a:accent1>
        <a:srgbClr val="0083A0"/>
      </a:accent1>
      <a:accent2>
        <a:srgbClr val="5EC5C2"/>
      </a:accent2>
      <a:accent3>
        <a:srgbClr val="D4E388"/>
      </a:accent3>
      <a:accent4>
        <a:srgbClr val="007DC3"/>
      </a:accent4>
      <a:accent5>
        <a:srgbClr val="D12E7C"/>
      </a:accent5>
      <a:accent6>
        <a:srgbClr val="F57E20"/>
      </a:accent6>
      <a:hlink>
        <a:srgbClr val="007DC3"/>
      </a:hlink>
      <a:folHlink>
        <a:srgbClr val="7C477E"/>
      </a:folHlink>
    </a:clrScheme>
    <a:fontScheme name="CentralBank_Master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D143246-978E-4DE3-AA56-5B478E0968A3}" vid="{D35F0F73-8516-4568-A94A-3CE0085A6E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ntralBank_MasterColours">
      <a:dk1>
        <a:sysClr val="windowText" lastClr="000000"/>
      </a:dk1>
      <a:lt1>
        <a:sysClr val="window" lastClr="FFFFFF"/>
      </a:lt1>
      <a:dk2>
        <a:srgbClr val="7C477E"/>
      </a:dk2>
      <a:lt2>
        <a:srgbClr val="09506C"/>
      </a:lt2>
      <a:accent1>
        <a:srgbClr val="0083A0"/>
      </a:accent1>
      <a:accent2>
        <a:srgbClr val="5EC5C2"/>
      </a:accent2>
      <a:accent3>
        <a:srgbClr val="D4E388"/>
      </a:accent3>
      <a:accent4>
        <a:srgbClr val="007DC3"/>
      </a:accent4>
      <a:accent5>
        <a:srgbClr val="D12E7C"/>
      </a:accent5>
      <a:accent6>
        <a:srgbClr val="F57E20"/>
      </a:accent6>
      <a:hlink>
        <a:srgbClr val="007DC3"/>
      </a:hlink>
      <a:folHlink>
        <a:srgbClr val="7C477E"/>
      </a:folHlink>
    </a:clrScheme>
    <a:fontScheme name="CentralBank_Master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586b747-2a7c-4f57-bcd1-e81df5c8c005" origin="defaultValue">
  <element uid="id_classification_generalbusiness" value=""/>
</sisl>
</file>

<file path=customXml/itemProps1.xml><?xml version="1.0" encoding="utf-8"?>
<ds:datastoreItem xmlns:ds="http://schemas.openxmlformats.org/officeDocument/2006/customXml" ds:itemID="{565FCBC6-32B0-40B4-BE53-108D0DC3FA8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Light-1-Template</Template>
  <TotalTime>1364</TotalTime>
  <Words>842</Words>
  <Application>Microsoft Office PowerPoint</Application>
  <PresentationFormat>Widescreen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Lato</vt:lpstr>
      <vt:lpstr>Times New Roman</vt:lpstr>
      <vt:lpstr>Wingdings</vt:lpstr>
      <vt:lpstr>CB_Numbered_Presentation</vt:lpstr>
      <vt:lpstr>Irish Retail Payments Forum</vt:lpstr>
      <vt:lpstr>PSD2 – Strong Customer Authentication</vt:lpstr>
      <vt:lpstr>Background</vt:lpstr>
      <vt:lpstr>Strong Customer Authentication (SCA)</vt:lpstr>
      <vt:lpstr>SCA – How it works</vt:lpstr>
      <vt:lpstr>SCA – Implementation </vt:lpstr>
      <vt:lpstr>SCA – Migration planning  </vt:lpstr>
      <vt:lpstr>SCA – Out of scope</vt:lpstr>
      <vt:lpstr>SCA - Exemptions</vt:lpstr>
      <vt:lpstr>SCA – key messages</vt:lpstr>
      <vt:lpstr>Irish Retail Payments Forum</vt:lpstr>
      <vt:lpstr>BREXIT</vt:lpstr>
      <vt:lpstr>Irish Retail Payments Forum</vt:lpstr>
    </vt:vector>
  </TitlesOfParts>
  <Company>Central Bank of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PSD2 - SCA</dc:title>
  <dc:creator>Lynam, Sean</dc:creator>
  <cp:keywords>Restricted</cp:keywords>
  <cp:lastModifiedBy>Carberry, Austin</cp:lastModifiedBy>
  <cp:revision>57</cp:revision>
  <dcterms:created xsi:type="dcterms:W3CDTF">2019-10-01T09:17:56Z</dcterms:created>
  <dcterms:modified xsi:type="dcterms:W3CDTF">2019-12-11T10:30:39Z</dcterms:modified>
  <cp:category>Restricted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e6d7cf93-edc9-41ad-b3ac-4532f66f1f4a</vt:lpwstr>
  </property>
  <property fmtid="{D5CDD505-2E9C-101B-9397-08002B2CF9AE}" pid="3" name="bjSaver">
    <vt:lpwstr>izTU/sF2A0Br28u+EhLAVaV4x7ANGQY8</vt:lpwstr>
  </property>
  <property fmtid="{D5CDD505-2E9C-101B-9397-08002B2CF9AE}" pid="4" name="_AdHocReviewCycleID">
    <vt:i4>973591287</vt:i4>
  </property>
  <property fmtid="{D5CDD505-2E9C-101B-9397-08002B2CF9AE}" pid="5" name="_NewReviewCycle">
    <vt:lpwstr/>
  </property>
  <property fmtid="{D5CDD505-2E9C-101B-9397-08002B2CF9AE}" pid="6" name="_EmailSubject">
    <vt:lpwstr>Payment and securities settlements </vt:lpwstr>
  </property>
  <property fmtid="{D5CDD505-2E9C-101B-9397-08002B2CF9AE}" pid="7" name="_AuthorEmail">
    <vt:lpwstr>Lorna.ODwyer@centralbank.ie</vt:lpwstr>
  </property>
  <property fmtid="{D5CDD505-2E9C-101B-9397-08002B2CF9AE}" pid="8" name="_AuthorEmailDisplayName">
    <vt:lpwstr>O'Dwyer, Lorna</vt:lpwstr>
  </property>
  <property fmtid="{D5CDD505-2E9C-101B-9397-08002B2CF9AE}" pid="9" name="bjDocumentSecurityLabel">
    <vt:lpwstr>Restricted</vt:lpwstr>
  </property>
  <property fmtid="{D5CDD505-2E9C-101B-9397-08002B2CF9AE}" pid="10" name="_PreviousAdHocReviewCycleID">
    <vt:i4>1084654560</vt:i4>
  </property>
  <property fmtid="{D5CDD505-2E9C-101B-9397-08002B2CF9AE}" pid="11" name="bjDocumentLabelXML">
    <vt:lpwstr>&lt;?xml version="1.0" encoding="us-ascii"?&gt;&lt;sisl xmlns:xsi="http://www.w3.org/2001/XMLSchema-instance" xmlns:xsd="http://www.w3.org/2001/XMLSchema" sislVersion="0" policy="a586b747-2a7c-4f57-bcd1-e81df5c8c005" origin="defaultValue" xmlns="http://www.boldonj</vt:lpwstr>
  </property>
  <property fmtid="{D5CDD505-2E9C-101B-9397-08002B2CF9AE}" pid="12" name="bjDocumentLabelXML-0">
    <vt:lpwstr>ames.com/2008/01/sie/internal/label"&gt;&lt;element uid="id_classification_generalbusiness" value="" /&gt;&lt;/sisl&gt;</vt:lpwstr>
  </property>
</Properties>
</file>